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941" r:id="rId1"/>
  </p:sldMasterIdLst>
  <p:notesMasterIdLst>
    <p:notesMasterId r:id="rId17"/>
  </p:notesMasterIdLst>
  <p:handoutMasterIdLst>
    <p:handoutMasterId r:id="rId18"/>
  </p:handoutMasterIdLst>
  <p:sldIdLst>
    <p:sldId id="256" r:id="rId2"/>
    <p:sldId id="493" r:id="rId3"/>
    <p:sldId id="494" r:id="rId4"/>
    <p:sldId id="504" r:id="rId5"/>
    <p:sldId id="497" r:id="rId6"/>
    <p:sldId id="500" r:id="rId7"/>
    <p:sldId id="501" r:id="rId8"/>
    <p:sldId id="502" r:id="rId9"/>
    <p:sldId id="499" r:id="rId10"/>
    <p:sldId id="498" r:id="rId11"/>
    <p:sldId id="495" r:id="rId12"/>
    <p:sldId id="505" r:id="rId13"/>
    <p:sldId id="496" r:id="rId14"/>
    <p:sldId id="503" r:id="rId15"/>
    <p:sldId id="279" r:id="rId16"/>
  </p:sldIdLst>
  <p:sldSz cx="12192000" cy="6858000"/>
  <p:notesSz cx="9926638" cy="6797675"/>
  <p:embeddedFontLst>
    <p:embeddedFont>
      <p:font typeface="Tahoma" panose="020B0604030504040204" pitchFamily="34" charset="0"/>
      <p:regular r:id="rId19"/>
      <p:bold r:id="rId20"/>
    </p:embeddedFont>
    <p:embeddedFont>
      <p:font typeface="Trebuchet MS" panose="020B0603020202020204" pitchFamily="34" charset="0"/>
      <p:regular r:id="rId21"/>
      <p:bold r:id="rId22"/>
      <p:italic r:id="rId23"/>
      <p:boldItalic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007FA2B9-743F-4AFB-B90B-CD47802DE3E0}">
          <p14:sldIdLst>
            <p14:sldId id="256"/>
            <p14:sldId id="493"/>
            <p14:sldId id="494"/>
            <p14:sldId id="504"/>
            <p14:sldId id="497"/>
            <p14:sldId id="500"/>
            <p14:sldId id="501"/>
            <p14:sldId id="502"/>
            <p14:sldId id="499"/>
            <p14:sldId id="498"/>
            <p14:sldId id="495"/>
            <p14:sldId id="505"/>
            <p14:sldId id="496"/>
            <p14:sldId id="503"/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2" userDrawn="1">
          <p15:clr>
            <a:srgbClr val="A4A3A4"/>
          </p15:clr>
        </p15:guide>
        <p15:guide id="2" pos="3128" userDrawn="1">
          <p15:clr>
            <a:srgbClr val="A4A3A4"/>
          </p15:clr>
        </p15:guide>
        <p15:guide id="3" orient="horz" pos="2139" userDrawn="1">
          <p15:clr>
            <a:srgbClr val="A4A3A4"/>
          </p15:clr>
        </p15:guide>
        <p15:guide id="4" pos="287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7E9"/>
    <a:srgbClr val="000000"/>
    <a:srgbClr val="20FC54"/>
    <a:srgbClr val="95C03B"/>
    <a:srgbClr val="FF9933"/>
    <a:srgbClr val="F80CCB"/>
    <a:srgbClr val="9999FF"/>
    <a:srgbClr val="FF9966"/>
    <a:srgbClr val="4F81BD"/>
    <a:srgbClr val="3E17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270" autoAdjust="0"/>
  </p:normalViewPr>
  <p:slideViewPr>
    <p:cSldViewPr snapToObjects="1">
      <p:cViewPr varScale="1">
        <p:scale>
          <a:sx n="113" d="100"/>
          <a:sy n="113" d="100"/>
        </p:scale>
        <p:origin x="150" y="96"/>
      </p:cViewPr>
      <p:guideLst>
        <p:guide orient="horz" pos="2158"/>
        <p:guide pos="3837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Objects="1">
      <p:cViewPr varScale="1">
        <p:scale>
          <a:sx n="115" d="100"/>
          <a:sy n="115" d="100"/>
        </p:scale>
        <p:origin x="2124" y="90"/>
      </p:cViewPr>
      <p:guideLst>
        <p:guide orient="horz" pos="2142"/>
        <p:guide pos="3128"/>
        <p:guide orient="horz" pos="2139"/>
        <p:guide pos="287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3228" cy="339489"/>
          </a:xfrm>
          <a:prstGeom prst="rect">
            <a:avLst/>
          </a:prstGeom>
        </p:spPr>
        <p:txBody>
          <a:bodyPr vert="horz" lIns="89672" tIns="44836" rIns="89672" bIns="4483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21832" y="7"/>
            <a:ext cx="4303228" cy="339489"/>
          </a:xfrm>
          <a:prstGeom prst="rect">
            <a:avLst/>
          </a:prstGeom>
        </p:spPr>
        <p:txBody>
          <a:bodyPr vert="horz" lIns="89672" tIns="44836" rIns="89672" bIns="4483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FAE676C-0945-4B95-AD70-24F383F07299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456608"/>
            <a:ext cx="4303228" cy="339488"/>
          </a:xfrm>
          <a:prstGeom prst="rect">
            <a:avLst/>
          </a:prstGeom>
        </p:spPr>
        <p:txBody>
          <a:bodyPr vert="horz" lIns="89672" tIns="44836" rIns="89672" bIns="4483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21832" y="6456608"/>
            <a:ext cx="4303228" cy="339488"/>
          </a:xfrm>
          <a:prstGeom prst="rect">
            <a:avLst/>
          </a:prstGeom>
        </p:spPr>
        <p:txBody>
          <a:bodyPr vert="horz" lIns="89672" tIns="44836" rIns="89672" bIns="4483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6DC3639B-8C59-4680-A9E5-0406514FCD9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96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7"/>
            <a:ext cx="4301649" cy="339489"/>
          </a:xfrm>
          <a:prstGeom prst="rect">
            <a:avLst/>
          </a:prstGeom>
        </p:spPr>
        <p:txBody>
          <a:bodyPr vert="horz" lIns="89672" tIns="44836" rIns="89672" bIns="44836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21832" y="7"/>
            <a:ext cx="4303228" cy="339489"/>
          </a:xfrm>
          <a:prstGeom prst="rect">
            <a:avLst/>
          </a:prstGeom>
        </p:spPr>
        <p:txBody>
          <a:bodyPr vert="horz" lIns="89672" tIns="44836" rIns="89672" bIns="44836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2FE8B581-1ECF-4080-BC3D-1B7BF96F86B0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9672" tIns="44836" rIns="89672" bIns="44836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93298" y="3229098"/>
            <a:ext cx="7940047" cy="3058557"/>
          </a:xfrm>
          <a:prstGeom prst="rect">
            <a:avLst/>
          </a:prstGeom>
        </p:spPr>
        <p:txBody>
          <a:bodyPr vert="horz" lIns="89672" tIns="44836" rIns="89672" bIns="44836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456608"/>
            <a:ext cx="4301649" cy="339488"/>
          </a:xfrm>
          <a:prstGeom prst="rect">
            <a:avLst/>
          </a:prstGeom>
        </p:spPr>
        <p:txBody>
          <a:bodyPr vert="horz" lIns="89672" tIns="44836" rIns="89672" bIns="44836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21832" y="6456608"/>
            <a:ext cx="4303228" cy="339488"/>
          </a:xfrm>
          <a:prstGeom prst="rect">
            <a:avLst/>
          </a:prstGeom>
        </p:spPr>
        <p:txBody>
          <a:bodyPr vert="horz" lIns="89672" tIns="44836" rIns="89672" bIns="44836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3C41D889-39F3-496C-BB77-49367C449FC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4186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1" y="3786190"/>
            <a:ext cx="11049035" cy="1806"/>
          </a:xfrm>
          <a:prstGeom prst="line">
            <a:avLst/>
          </a:prstGeom>
          <a:ln w="635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66712" y="2173294"/>
            <a:ext cx="10363200" cy="1470025"/>
          </a:xfr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743201" y="3886200"/>
            <a:ext cx="8305835" cy="1752600"/>
          </a:xfrm>
        </p:spPr>
        <p:txBody>
          <a:bodyPr/>
          <a:lstStyle>
            <a:lvl1pPr marL="0" indent="0" algn="r">
              <a:buNone/>
              <a:defRPr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pic>
        <p:nvPicPr>
          <p:cNvPr id="7" name="그림 6" descr="텍스트, 폰트, 그래픽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5E26106-3460-673B-412A-1E42228AA9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199" y="0"/>
            <a:ext cx="1869801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308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3" y="1212850"/>
            <a:ext cx="8667751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8667751" y="1212850"/>
            <a:ext cx="38100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4258B4-4556-4743-8BB4-F3DDAFBCC6A2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7C083-6021-4A18-BB57-516FAD20747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373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71B1D-33B1-4F60-A372-385B0C3D94EA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2C23C-992A-4855-B34D-467B3E6F3E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925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10"/>
          <p:cNvCxnSpPr>
            <a:cxnSpLocks/>
          </p:cNvCxnSpPr>
          <p:nvPr userDrawn="1"/>
        </p:nvCxnSpPr>
        <p:spPr>
          <a:xfrm>
            <a:off x="0" y="1141178"/>
            <a:ext cx="11830013" cy="0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1"/>
          <p:cNvCxnSpPr/>
          <p:nvPr userDrawn="1"/>
        </p:nvCxnSpPr>
        <p:spPr>
          <a:xfrm>
            <a:off x="0" y="6553994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61987" y="203200"/>
            <a:ext cx="109728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9376" y="1428736"/>
            <a:ext cx="11233248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b="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b="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b="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b="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A9EA01-AC4F-7174-A03F-434A53D6C0B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725192" y="6597650"/>
            <a:ext cx="4683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pic>
        <p:nvPicPr>
          <p:cNvPr id="4" name="그림 3" descr="텍스트, 폰트, 그래픽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4E70688-BDB5-428D-36B0-DD0765BF24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199" y="0"/>
            <a:ext cx="1869801" cy="4032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693C281-F11B-DF24-035D-17FFB565A7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365857"/>
            <a:ext cx="479375" cy="492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80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6"/>
          <p:cNvCxnSpPr/>
          <p:nvPr userDrawn="1"/>
        </p:nvCxnSpPr>
        <p:spPr>
          <a:xfrm>
            <a:off x="1" y="5856293"/>
            <a:ext cx="9620251" cy="1587"/>
          </a:xfrm>
          <a:prstGeom prst="line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7"/>
          <p:cNvCxnSpPr/>
          <p:nvPr userDrawn="1"/>
        </p:nvCxnSpPr>
        <p:spPr>
          <a:xfrm>
            <a:off x="9620252" y="5856293"/>
            <a:ext cx="1428749" cy="1587"/>
          </a:xfrm>
          <a:prstGeom prst="line">
            <a:avLst/>
          </a:prstGeom>
          <a:ln w="635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none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A3B66186-C345-40F3-B0E6-ED807A3E68A9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fld id="{ED3BFDCA-C708-4CB5-B499-82A723B533B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9918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2051F6F0-D7A4-3E5C-131C-3A38503B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87" y="203200"/>
            <a:ext cx="10972800" cy="796908"/>
          </a:xfrm>
        </p:spPr>
        <p:txBody>
          <a:bodyPr>
            <a:normAutofit/>
          </a:bodyPr>
          <a:lstStyle>
            <a:lvl1pPr algn="l">
              <a:defRPr sz="3600" b="1" i="0" baseline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4AFE7-C522-1A02-9E75-20DBA896CBB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725723" y="6597650"/>
            <a:ext cx="46839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0" lang="en-US" altLang="ko-KR" sz="800" b="0" dirty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맑은 고딕" pitchFamily="50" charset="-127"/>
                <a:cs typeface="Tahoma" pitchFamily="34" charset="0"/>
              </a:rPr>
              <a:t># </a:t>
            </a:r>
            <a:fld id="{FE55D486-DB05-45A4-AFC6-B045B7ADCE1D}" type="slidenum">
              <a:rPr kumimoji="0" lang="ko-KR" altLang="en-US" sz="800" b="0">
                <a:solidFill>
                  <a:srgbClr val="0D0D0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  <a:ea typeface="맑은 고딕" pitchFamily="50" charset="-127"/>
                <a:cs typeface="Tahoma" pitchFamily="34" charset="0"/>
              </a:rPr>
              <a:pPr algn="r">
                <a:defRPr/>
              </a:pPr>
              <a:t>‹#›</a:t>
            </a:fld>
            <a:endParaRPr kumimoji="0" lang="en-US" altLang="ko-KR" sz="800" b="0" dirty="0">
              <a:solidFill>
                <a:srgbClr val="0D0D0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맑은 고딕" pitchFamily="50" charset="-127"/>
              <a:cs typeface="Tahoma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91EF921-4B78-9434-820E-0F78F7E26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9" y="1428736"/>
            <a:ext cx="5616623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b="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b="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b="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b="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B4D7996B-4F50-D6B0-F503-AD899FD4237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2" y="1428736"/>
            <a:ext cx="5629721" cy="485778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600" b="1" i="0" baseline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맑은 고딕" panose="020B0503020000020004" pitchFamily="50" charset="-127"/>
              </a:defRPr>
            </a:lvl1pPr>
            <a:lvl2pPr>
              <a:lnSpc>
                <a:spcPct val="100000"/>
              </a:lnSpc>
              <a:buClr>
                <a:schemeClr val="tx1">
                  <a:lumMod val="65000"/>
                  <a:lumOff val="35000"/>
                </a:schemeClr>
              </a:buClr>
              <a:buFont typeface="Wingdings" pitchFamily="2" charset="2"/>
              <a:buChar char="§"/>
              <a:defRPr sz="2200" b="0" i="0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2pPr>
            <a:lvl3pPr>
              <a:lnSpc>
                <a:spcPct val="100000"/>
              </a:lnSpc>
              <a:defRPr sz="1800" b="0" i="0" baseline="0">
                <a:solidFill>
                  <a:schemeClr val="bg2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3pPr>
            <a:lvl4pPr>
              <a:lnSpc>
                <a:spcPct val="100000"/>
              </a:lnSpc>
              <a:buFont typeface="Arial" pitchFamily="34" charset="0"/>
              <a:buChar char="–"/>
              <a:defRPr sz="1600" b="0" i="0" baseline="0">
                <a:solidFill>
                  <a:schemeClr val="accent3">
                    <a:lumMod val="75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4pPr>
            <a:lvl5pPr>
              <a:lnSpc>
                <a:spcPct val="100000"/>
              </a:lnSpc>
              <a:buFont typeface="맑은 고딕" pitchFamily="50" charset="-127"/>
              <a:buChar char="∙"/>
              <a:defRPr sz="1600" b="0" i="0" baseline="0">
                <a:solidFill>
                  <a:schemeClr val="accent6">
                    <a:lumMod val="50000"/>
                  </a:schemeClr>
                </a:solidFill>
                <a:effectLst/>
                <a:latin typeface="Trebuchet MS" panose="020B0603020202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cxnSp>
        <p:nvCxnSpPr>
          <p:cNvPr id="15" name="직선 연결선 10">
            <a:extLst>
              <a:ext uri="{FF2B5EF4-FFF2-40B4-BE49-F238E27FC236}">
                <a16:creationId xmlns:a16="http://schemas.microsoft.com/office/drawing/2014/main" id="{0C3DDFD2-C9B2-3FDA-C342-EFA9159BC906}"/>
              </a:ext>
            </a:extLst>
          </p:cNvPr>
          <p:cNvCxnSpPr>
            <a:cxnSpLocks/>
          </p:cNvCxnSpPr>
          <p:nvPr userDrawn="1"/>
        </p:nvCxnSpPr>
        <p:spPr>
          <a:xfrm>
            <a:off x="0" y="1141178"/>
            <a:ext cx="11830013" cy="0"/>
          </a:xfrm>
          <a:prstGeom prst="line">
            <a:avLst/>
          </a:prstGeom>
          <a:ln w="38100">
            <a:gradFill>
              <a:gsLst>
                <a:gs pos="0">
                  <a:schemeClr val="accent2">
                    <a:lumMod val="50000"/>
                  </a:schemeClr>
                </a:gs>
                <a:gs pos="15000">
                  <a:schemeClr val="accent2">
                    <a:lumMod val="50000"/>
                  </a:schemeClr>
                </a:gs>
                <a:gs pos="1600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50000"/>
                    <a:lumOff val="50000"/>
                  </a:schemeClr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 descr="텍스트, 폰트, 그래픽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E455950-EBAD-E5C2-7978-D7C14F7203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199" y="0"/>
            <a:ext cx="1869801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550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 userDrawn="1"/>
        </p:nvCxnSpPr>
        <p:spPr>
          <a:xfrm>
            <a:off x="3" y="1212850"/>
            <a:ext cx="8667751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8667751" y="1212850"/>
            <a:ext cx="38100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9" name="날짜 개체 틀 6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6DBFD-B376-4BE0-A089-6777551E6716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10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7EC578-D208-41DB-AC4F-421BA7F5EA00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376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6"/>
          <p:cNvCxnSpPr/>
          <p:nvPr userDrawn="1"/>
        </p:nvCxnSpPr>
        <p:spPr>
          <a:xfrm>
            <a:off x="3" y="1212850"/>
            <a:ext cx="8667751" cy="158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7"/>
          <p:cNvCxnSpPr/>
          <p:nvPr userDrawn="1"/>
        </p:nvCxnSpPr>
        <p:spPr>
          <a:xfrm>
            <a:off x="8667751" y="1212850"/>
            <a:ext cx="381000" cy="1588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5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A07C0-847B-4FDF-8686-86A04F0BD0BF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6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A6173A-9E67-4F10-A90E-D0F56B8635A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251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C0F10-796F-4B6C-B332-92E6A0F1927D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E85E45-124B-41DA-95C5-DE6D4046DC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11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DF7CDF-9DBC-491F-940F-B93966F8AD7A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2FD05-D9F9-469B-916C-348062B937C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220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488D-AA92-4D0B-BACE-8B22F117F6AD}" type="datetimeFigureOut">
              <a:rPr lang="ko-KR" altLang="en-US"/>
              <a:pPr>
                <a:defRPr/>
              </a:pPr>
              <a:t>06-10(Tue)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kumimoji="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A7B2EA-9BDC-41EC-822E-3ED1EEF8E2C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606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609600" y="274643"/>
            <a:ext cx="1097280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609600" y="1600205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599CAD28-8B58-4583-9FE9-A49F51CFB58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  <p:sp>
        <p:nvSpPr>
          <p:cNvPr id="9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4343400" cy="365125"/>
          </a:xfrm>
          <a:prstGeom prst="rect">
            <a:avLst/>
          </a:prstGeom>
        </p:spPr>
        <p:txBody>
          <a:bodyPr anchor="ctr" anchorCtr="0"/>
          <a:lstStyle>
            <a:lvl1pPr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6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5pPr>
      <a:lvl6pPr marL="457189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6pPr>
      <a:lvl7pPr marL="914377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7pPr>
      <a:lvl8pPr marL="1371566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8pPr>
      <a:lvl9pPr marL="1828754" algn="l" rtl="0" fontAlgn="base" latinLnBrk="1">
        <a:spcBef>
          <a:spcPct val="0"/>
        </a:spcBef>
        <a:spcAft>
          <a:spcPct val="0"/>
        </a:spcAft>
        <a:defRPr sz="3600">
          <a:solidFill>
            <a:srgbClr val="404040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891" indent="-342891" algn="l" rtl="0" eaLnBrk="0" fontAlgn="base" latinLnBrk="1" hangingPunct="0">
        <a:spcBef>
          <a:spcPct val="20000"/>
        </a:spcBef>
        <a:spcAft>
          <a:spcPct val="0"/>
        </a:spcAft>
        <a:buClr>
          <a:srgbClr val="953735"/>
        </a:buClr>
        <a:buFont typeface="Arial" charset="0"/>
        <a:buChar char="•"/>
        <a:defRPr sz="2800" b="1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1pPr>
      <a:lvl2pPr marL="742932" indent="-285744" algn="l" rtl="0" eaLnBrk="0" fontAlgn="base" latinLnBrk="1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Font typeface="Wingdings" pitchFamily="2" charset="2"/>
        <a:buChar char="§"/>
        <a:defRPr sz="24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2pPr>
      <a:lvl3pPr marL="1142971" indent="-22859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3pPr>
      <a:lvl4pPr marL="1600160" indent="-22859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4pPr>
      <a:lvl5pPr marL="2057349" indent="-228594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kern="1200" baseline="0">
          <a:solidFill>
            <a:srgbClr val="404040"/>
          </a:solidFill>
          <a:latin typeface="Trebuchet MS" panose="020B0603020202020204" pitchFamily="34" charset="0"/>
          <a:ea typeface="맑은 고딕" panose="020B0503020000020004" pitchFamily="50" charset="-127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file:///D:\&#52897;&#49828;&#53668;&#46356;&#51088;&#51064;\250604_CreateSpline_2.mp4" TargetMode="External"/><Relationship Id="rId7" Type="http://schemas.openxmlformats.org/officeDocument/2006/relationships/image" Target="../media/image4.png"/><Relationship Id="rId2" Type="http://schemas.microsoft.com/office/2007/relationships/media" Target="file:///D:\&#52897;&#49828;&#53668;&#46356;&#51088;&#51064;\250604_CreateSpline_1.mp4" TargetMode="External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file:///D:\&#52897;&#49828;&#53668;&#46356;&#51088;&#51064;\250604_CreateSpline_2.mp4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5C59D987-10D7-4572-8873-4C142D2B22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 SlopeRace</a:t>
            </a:r>
            <a:endParaRPr lang="ko-KR" altLang="en-US" dirty="0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613DD77A-2A19-49CF-A815-7C25A3ADF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9577" y="3886200"/>
            <a:ext cx="8769460" cy="1752600"/>
          </a:xfrm>
        </p:spPr>
        <p:txBody>
          <a:bodyPr/>
          <a:lstStyle/>
          <a:p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20221122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최예진</a:t>
            </a:r>
            <a:b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</a:b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20221996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신예솔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20222044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정진용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lvl="0"/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지도교수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</a:rPr>
              <a:t>: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</a:rPr>
              <a:t>이정</a:t>
            </a:r>
            <a:endParaRPr lang="en-US" altLang="ko-KR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978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68F94-21A5-193A-CDC6-DB4EE156A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05DFB-F0D1-E740-8AAB-F0937E8C3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영상에서 확인된 문제점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30C722-1932-DC56-692E-86EFB5C04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같은 물체가 서로 다른 위치에서 보임</a:t>
            </a:r>
            <a:endParaRPr lang="en-US" altLang="ko-KR" dirty="0"/>
          </a:p>
          <a:p>
            <a:pPr lvl="1"/>
            <a:r>
              <a:rPr lang="ko-KR" altLang="en-US" dirty="0"/>
              <a:t>초반 앵커 공유 과정에서 문제 발생</a:t>
            </a:r>
            <a:endParaRPr lang="en-US" altLang="ko-KR" dirty="0"/>
          </a:p>
          <a:p>
            <a:pPr lvl="2"/>
            <a:r>
              <a:rPr lang="ko-KR" altLang="en-US" dirty="0"/>
              <a:t>원인 </a:t>
            </a:r>
            <a:r>
              <a:rPr lang="en-US" altLang="ko-KR" dirty="0"/>
              <a:t>: </a:t>
            </a:r>
            <a:r>
              <a:rPr lang="ko-KR" altLang="en-US" dirty="0"/>
              <a:t>키 차이</a:t>
            </a:r>
            <a:r>
              <a:rPr lang="en-US" altLang="ko-KR" dirty="0"/>
              <a:t>, </a:t>
            </a:r>
            <a:r>
              <a:rPr lang="ko-KR" altLang="en-US" dirty="0"/>
              <a:t>바라보고 있는 방향 차이 등</a:t>
            </a:r>
            <a:endParaRPr lang="en-US" altLang="ko-KR" dirty="0"/>
          </a:p>
          <a:p>
            <a:pPr lvl="1"/>
            <a:r>
              <a:rPr lang="ko-KR" altLang="en-US" dirty="0"/>
              <a:t>시작하기 전 의자에 앉아서 같은 방향을 바라보고 실행</a:t>
            </a:r>
            <a:endParaRPr lang="en-US" altLang="ko-KR" dirty="0"/>
          </a:p>
          <a:p>
            <a:pPr lvl="2"/>
            <a:r>
              <a:rPr lang="en-US" altLang="ko-KR" dirty="0"/>
              <a:t>Start </a:t>
            </a:r>
            <a:r>
              <a:rPr lang="ko-KR" altLang="en-US" dirty="0"/>
              <a:t>버튼을 누르기 전 안내문 추가 예정</a:t>
            </a:r>
          </a:p>
        </p:txBody>
      </p:sp>
    </p:spTree>
    <p:extLst>
      <p:ext uri="{BB962C8B-B14F-4D97-AF65-F5344CB8AC3E}">
        <p14:creationId xmlns:p14="http://schemas.microsoft.com/office/powerpoint/2010/main" val="2181088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C77CA4-7D35-1A30-697B-B342881CA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해결 및 개선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E6DB45-5767-0275-1ECA-7434DFA92C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앵커 공유 및 오브젝트 동기화 문제</a:t>
            </a:r>
            <a:endParaRPr lang="en-US" altLang="ko-KR" dirty="0"/>
          </a:p>
          <a:p>
            <a:pPr lvl="1"/>
            <a:r>
              <a:rPr lang="ko-KR" altLang="en-US" dirty="0"/>
              <a:t>앵커 저장은 되지만 다른 클라이언트에서는 로드가 안되는 문제</a:t>
            </a:r>
            <a:endParaRPr lang="en-US" altLang="ko-KR" dirty="0"/>
          </a:p>
          <a:p>
            <a:pPr lvl="2"/>
            <a:r>
              <a:rPr lang="ko-KR" altLang="en-US" dirty="0"/>
              <a:t>함수 실행 순서에 문제</a:t>
            </a:r>
            <a:endParaRPr lang="en-US" altLang="ko-KR" dirty="0"/>
          </a:p>
          <a:p>
            <a:pPr lvl="3"/>
            <a:r>
              <a:rPr lang="en-US" altLang="ko-KR" dirty="0"/>
              <a:t>Start()</a:t>
            </a:r>
            <a:r>
              <a:rPr lang="ko-KR" altLang="en-US" dirty="0"/>
              <a:t>와 </a:t>
            </a:r>
            <a:r>
              <a:rPr lang="en-US" altLang="ko-KR" dirty="0" err="1"/>
              <a:t>OnJoinedRoom</a:t>
            </a:r>
            <a:r>
              <a:rPr lang="en-US" altLang="ko-KR" dirty="0"/>
              <a:t>() </a:t>
            </a:r>
            <a:r>
              <a:rPr lang="ko-KR" altLang="en-US" dirty="0"/>
              <a:t>함수의 충돌</a:t>
            </a:r>
            <a:endParaRPr lang="en-US" altLang="ko-KR" dirty="0"/>
          </a:p>
          <a:p>
            <a:pPr lvl="4"/>
            <a:r>
              <a:rPr lang="ko-KR" altLang="en-US" dirty="0"/>
              <a:t>앵커 저장 전 게임을 실행 시 로드 할 데이터 없음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방에 접속 시 앵커 공유 시작</a:t>
            </a:r>
            <a:endParaRPr lang="en-US" altLang="ko-KR" dirty="0">
              <a:sym typeface="Wingdings" panose="05000000000000000000" pitchFamily="2" charset="2"/>
            </a:endParaRPr>
          </a:p>
          <a:p>
            <a:pPr lvl="4"/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>
                <a:sym typeface="Wingdings" panose="05000000000000000000" pitchFamily="2" charset="2"/>
              </a:rPr>
              <a:t>평면 인식 문제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Remoting </a:t>
            </a:r>
            <a:r>
              <a:rPr lang="ko-KR" altLang="en-US" dirty="0">
                <a:sym typeface="Wingdings" panose="05000000000000000000" pitchFamily="2" charset="2"/>
              </a:rPr>
              <a:t>모드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>
                <a:sym typeface="Wingdings" panose="05000000000000000000" pitchFamily="2" charset="2"/>
              </a:rPr>
              <a:t>원격 연동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  <a:r>
              <a:rPr lang="ko-KR" altLang="en-US" dirty="0">
                <a:sym typeface="Wingdings" panose="05000000000000000000" pitchFamily="2" charset="2"/>
              </a:rPr>
              <a:t>으로 연동해 실제 공간 정보를 받아오지 못함</a:t>
            </a:r>
            <a:endParaRPr lang="en-US" altLang="ko-KR" dirty="0">
              <a:sym typeface="Wingdings" panose="05000000000000000000" pitchFamily="2" charset="2"/>
            </a:endParaRPr>
          </a:p>
          <a:p>
            <a:pPr lvl="2"/>
            <a:r>
              <a:rPr lang="ko-KR" altLang="en-US" dirty="0">
                <a:sym typeface="Wingdings" panose="05000000000000000000" pitchFamily="2" charset="2"/>
              </a:rPr>
              <a:t>직접 </a:t>
            </a:r>
            <a:r>
              <a:rPr lang="en-US" altLang="ko-KR" dirty="0">
                <a:sym typeface="Wingdings" panose="05000000000000000000" pitchFamily="2" charset="2"/>
              </a:rPr>
              <a:t>Build</a:t>
            </a:r>
            <a:r>
              <a:rPr lang="ko-KR" altLang="en-US" dirty="0">
                <a:sym typeface="Wingdings" panose="05000000000000000000" pitchFamily="2" charset="2"/>
              </a:rPr>
              <a:t> 해야 정보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값을 받을 수 있음</a:t>
            </a:r>
            <a:endParaRPr lang="en-US" altLang="ko-KR" dirty="0">
              <a:sym typeface="Wingdings" panose="05000000000000000000" pitchFamily="2" charset="2"/>
            </a:endParaRPr>
          </a:p>
          <a:p>
            <a:pPr lvl="3"/>
            <a:r>
              <a:rPr lang="ko-KR" altLang="en-US" dirty="0" err="1">
                <a:sym typeface="Wingdings" panose="05000000000000000000" pitchFamily="2" charset="2"/>
              </a:rPr>
              <a:t>홀로렌즈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2</a:t>
            </a:r>
            <a:r>
              <a:rPr lang="ko-KR" altLang="en-US" dirty="0">
                <a:sym typeface="Wingdings" panose="05000000000000000000" pitchFamily="2" charset="2"/>
              </a:rPr>
              <a:t> 내에서 연산이 이루어지기 때문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533040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E7742-56BE-4A6D-E3DB-5CC1142B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진척사항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9CBAAA-6A89-B661-622A-E81DA23EE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구현된 기능</a:t>
            </a:r>
            <a:endParaRPr lang="en-US" altLang="ko-KR" dirty="0"/>
          </a:p>
          <a:p>
            <a:pPr lvl="1"/>
            <a:r>
              <a:rPr lang="ko-KR" altLang="en-US" dirty="0"/>
              <a:t>멀티플레이 환경 구축</a:t>
            </a:r>
            <a:endParaRPr lang="en-US" altLang="ko-KR" dirty="0"/>
          </a:p>
          <a:p>
            <a:pPr lvl="1"/>
            <a:r>
              <a:rPr lang="ko-KR" altLang="en-US" dirty="0"/>
              <a:t>동적 트랙 생성</a:t>
            </a:r>
            <a:endParaRPr lang="en-US" altLang="ko-KR" dirty="0"/>
          </a:p>
          <a:p>
            <a:pPr lvl="1"/>
            <a:r>
              <a:rPr lang="ko-KR" altLang="en-US" dirty="0"/>
              <a:t>레이싱 카 생성 및 조작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이후 구현예정인 기능</a:t>
            </a:r>
            <a:endParaRPr lang="en-US" altLang="ko-KR" dirty="0"/>
          </a:p>
          <a:p>
            <a:pPr lvl="1"/>
            <a:r>
              <a:rPr lang="ko-KR" altLang="en-US" dirty="0"/>
              <a:t>레이싱 카 생성 및 조작</a:t>
            </a:r>
            <a:endParaRPr lang="en-US" altLang="ko-KR" dirty="0"/>
          </a:p>
          <a:p>
            <a:pPr lvl="2"/>
            <a:r>
              <a:rPr lang="ko-KR" altLang="en-US" dirty="0" err="1"/>
              <a:t>홀로렌즈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에 적용</a:t>
            </a:r>
            <a:endParaRPr lang="en-US" altLang="ko-KR" dirty="0"/>
          </a:p>
          <a:p>
            <a:pPr lvl="1"/>
            <a:r>
              <a:rPr lang="ko-KR" altLang="en-US" dirty="0"/>
              <a:t>평면 인식</a:t>
            </a:r>
            <a:endParaRPr lang="en-US" altLang="ko-KR" dirty="0"/>
          </a:p>
          <a:p>
            <a:pPr lvl="1"/>
            <a:r>
              <a:rPr lang="ko-KR" altLang="en-US" dirty="0"/>
              <a:t>아이템 생성 및 사용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3649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E7742-56BE-4A6D-E3DB-5CC1142B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향후 발전 방향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9CBAAA-6A89-B661-622A-E81DA23EE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현재</a:t>
            </a:r>
            <a:r>
              <a:rPr lang="en-US" altLang="ko-KR" dirty="0"/>
              <a:t>:</a:t>
            </a:r>
            <a:r>
              <a:rPr lang="ko-KR" altLang="en-US" dirty="0"/>
              <a:t> 물체 선택 과정에서 임의의 지점을 선택하면 그 장소에 물체 생성</a:t>
            </a:r>
            <a:endParaRPr lang="en-US" altLang="ko-KR" dirty="0"/>
          </a:p>
          <a:p>
            <a:pPr lvl="1"/>
            <a:r>
              <a:rPr lang="ko-KR" altLang="en-US" dirty="0"/>
              <a:t>평면 인식 후 평면 위의 돌출된 높이 인식으로 물체 </a:t>
            </a:r>
            <a:r>
              <a:rPr lang="ko-KR" altLang="en-US" dirty="0" err="1"/>
              <a:t>경계값</a:t>
            </a:r>
            <a:r>
              <a:rPr lang="ko-KR" altLang="en-US" dirty="0"/>
              <a:t> 판별</a:t>
            </a:r>
            <a:endParaRPr lang="en-US" altLang="ko-KR" dirty="0"/>
          </a:p>
          <a:p>
            <a:pPr lvl="2"/>
            <a:r>
              <a:rPr lang="ko-KR" altLang="en-US" dirty="0"/>
              <a:t>평면 인식</a:t>
            </a:r>
            <a:r>
              <a:rPr lang="en-US" altLang="ko-KR" dirty="0"/>
              <a:t>: </a:t>
            </a:r>
            <a:r>
              <a:rPr lang="ko-KR" altLang="en-US" dirty="0"/>
              <a:t>평평한 바닥</a:t>
            </a:r>
            <a:r>
              <a:rPr lang="en-US" altLang="ko-KR" dirty="0"/>
              <a:t>, </a:t>
            </a:r>
            <a:r>
              <a:rPr lang="ko-KR" altLang="en-US" dirty="0"/>
              <a:t>책상 등 인식</a:t>
            </a:r>
            <a:endParaRPr lang="en-US" altLang="ko-KR" dirty="0"/>
          </a:p>
          <a:p>
            <a:pPr lvl="1"/>
            <a:r>
              <a:rPr lang="ko-KR" altLang="en-US" dirty="0"/>
              <a:t>물체 </a:t>
            </a:r>
            <a:r>
              <a:rPr lang="ko-KR" altLang="en-US" dirty="0" err="1"/>
              <a:t>경계값</a:t>
            </a:r>
            <a:r>
              <a:rPr lang="ko-KR" altLang="en-US" dirty="0"/>
              <a:t> 기반으로 </a:t>
            </a:r>
            <a:r>
              <a:rPr lang="ko-KR" altLang="en-US" dirty="0" err="1"/>
              <a:t>바운딩</a:t>
            </a:r>
            <a:r>
              <a:rPr lang="ko-KR" altLang="en-US" dirty="0"/>
              <a:t> 박스 생성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물체 선택 가능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레이싱 트랙 생성 후 레이싱 카 생성 및 조작 구현</a:t>
            </a:r>
            <a:endParaRPr lang="en-US" altLang="ko-KR" dirty="0"/>
          </a:p>
          <a:p>
            <a:pPr lvl="1"/>
            <a:r>
              <a:rPr lang="ko-KR" altLang="en-US" dirty="0"/>
              <a:t>이미 구현해 놓은 코드를 홀로렌즈 </a:t>
            </a:r>
            <a:r>
              <a:rPr lang="en-US" altLang="ko-KR" dirty="0"/>
              <a:t>2</a:t>
            </a:r>
            <a:r>
              <a:rPr lang="ko-KR" altLang="en-US" dirty="0"/>
              <a:t>에 적용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아이템 추가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각종 </a:t>
            </a:r>
            <a:r>
              <a:rPr lang="en-US" altLang="ko-KR" dirty="0"/>
              <a:t>UI </a:t>
            </a:r>
            <a:r>
              <a:rPr lang="ko-KR" altLang="en-US" dirty="0"/>
              <a:t>추가</a:t>
            </a:r>
            <a:endParaRPr lang="en-US" altLang="ko-KR" dirty="0"/>
          </a:p>
          <a:p>
            <a:pPr lvl="1"/>
            <a:r>
              <a:rPr lang="ko-KR" altLang="en-US" dirty="0"/>
              <a:t>안내문</a:t>
            </a:r>
            <a:r>
              <a:rPr lang="en-US" altLang="ko-KR" dirty="0"/>
              <a:t>, </a:t>
            </a:r>
            <a:r>
              <a:rPr lang="ko-KR" altLang="en-US" dirty="0"/>
              <a:t>현재 보유한 아이템 등</a:t>
            </a:r>
          </a:p>
        </p:txBody>
      </p:sp>
    </p:spTree>
    <p:extLst>
      <p:ext uri="{BB962C8B-B14F-4D97-AF65-F5344CB8AC3E}">
        <p14:creationId xmlns:p14="http://schemas.microsoft.com/office/powerpoint/2010/main" val="991137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A2182-8F44-6693-4FA6-ED638813D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E395BE-E538-779C-2592-DB73DFEBC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마일스톤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1D24078-9FE5-4F5D-B59A-09F45CA14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5640" y="1268760"/>
            <a:ext cx="5940220" cy="508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77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도형 11"/>
          <p:cNvSpPr>
            <a:spLocks noChangeAspect="1"/>
          </p:cNvSpPr>
          <p:nvPr/>
        </p:nvSpPr>
        <p:spPr>
          <a:xfrm>
            <a:off x="1524003" y="3"/>
            <a:ext cx="9144635" cy="6858635"/>
          </a:xfrm>
          <a:prstGeom prst="rect">
            <a:avLst/>
          </a:prstGeom>
          <a:gradFill rotWithShape="1"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endParaRPr lang="ko-KR" altLang="en-US" sz="1351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4" name="그림 13" descr="C:/Users/airjung/AppData/Roaming/PolarisOffice/ETemp/11156_8184920/fImage51133239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1524003" y="3"/>
            <a:ext cx="9144635" cy="6858635"/>
          </a:xfrm>
          <a:prstGeom prst="rect">
            <a:avLst/>
          </a:prstGeom>
          <a:noFill/>
        </p:spPr>
      </p:pic>
      <p:sp>
        <p:nvSpPr>
          <p:cNvPr id="16" name="도형 15"/>
          <p:cNvSpPr>
            <a:spLocks noChangeAspect="1"/>
          </p:cNvSpPr>
          <p:nvPr/>
        </p:nvSpPr>
        <p:spPr>
          <a:xfrm>
            <a:off x="2179324" y="-3809"/>
            <a:ext cx="7748905" cy="6875145"/>
          </a:xfrm>
          <a:custGeom>
            <a:avLst/>
            <a:gdLst>
              <a:gd name="TX0" fmla="*/ 2232159 w 7837717"/>
              <a:gd name="TY0" fmla="*/ 0 h 6858001"/>
              <a:gd name="TX1" fmla="*/ 5605557 w 7837717"/>
              <a:gd name="TY1" fmla="*/ 0 h 6858001"/>
              <a:gd name="TX2" fmla="*/ 5617845 w 7837717"/>
              <a:gd name="TY2" fmla="*/ 5384 h 6858001"/>
              <a:gd name="TX3" fmla="*/ 7837716 w 7837717"/>
              <a:gd name="TY3" fmla="*/ 3429000 h 6858001"/>
              <a:gd name="TX4" fmla="*/ 5617845 w 7837717"/>
              <a:gd name="TY4" fmla="*/ 6852616 h 6858001"/>
              <a:gd name="TX5" fmla="*/ 5605557 w 7837717"/>
              <a:gd name="TY5" fmla="*/ 6858000 h 6858001"/>
              <a:gd name="TX6" fmla="*/ 2232159 w 7837717"/>
              <a:gd name="TY6" fmla="*/ 6858000 h 6858001"/>
              <a:gd name="TX7" fmla="*/ 2219871 w 7837717"/>
              <a:gd name="TY7" fmla="*/ 6852616 h 6858001"/>
              <a:gd name="TX8" fmla="*/ 0 w 7837717"/>
              <a:gd name="TY8" fmla="*/ 3429000 h 6858001"/>
              <a:gd name="TX9" fmla="*/ 2219871 w 7837717"/>
              <a:gd name="TY9" fmla="*/ 5384 h 685800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</a:cxnLst>
            <a:rect l="l" t="t" r="r" b="b"/>
            <a:pathLst>
              <a:path w="7837717" h="6858001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 w="25400" cap="flat" cmpd="sng">
            <a:gradFill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endParaRPr lang="ko-KR" altLang="en-US" sz="1351">
              <a:ln w="9525" cap="flat" cmpd="sng">
                <a:noFill/>
                <a:prstDash/>
              </a:ln>
              <a:solidFill>
                <a:srgbClr val="FFFFFF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7" name="그림 6" descr="C:/Users/airjung/AppData/Roaming/PolarisOffice/ETemp/11156_8184920/fImage196092241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342644" y="2487295"/>
            <a:ext cx="5422265" cy="18846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804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D68B3-3896-F2F5-D60B-0FB397115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E9EEEB-95A0-1DA1-3720-FE9476C1D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최종 구현 목표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기능 구현 및 시연</a:t>
            </a:r>
            <a:endParaRPr lang="en-US" altLang="ko-KR" dirty="0"/>
          </a:p>
          <a:p>
            <a:pPr lvl="1"/>
            <a:r>
              <a:rPr lang="ko-KR" altLang="en-US" dirty="0"/>
              <a:t>구현한 주요 기능</a:t>
            </a:r>
            <a:endParaRPr lang="en-US" altLang="ko-KR" dirty="0"/>
          </a:p>
          <a:p>
            <a:pPr lvl="1"/>
            <a:r>
              <a:rPr lang="ko-KR" altLang="en-US" dirty="0"/>
              <a:t>영상에서 확인된 문제점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문제 해결 및 개선 과정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/>
              <a:t>진척사항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향후 발전 방향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마일스톤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26474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68501-405A-BC04-B6DD-41854AFEA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최종 구현 목표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51996F-0557-4CB0-8686-C935A3358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가상의 트랙에서 진행하는 </a:t>
            </a:r>
            <a:r>
              <a:rPr lang="en-US" altLang="ko-KR" dirty="0"/>
              <a:t>2</a:t>
            </a:r>
            <a:r>
              <a:rPr lang="ko-KR" altLang="en-US" dirty="0"/>
              <a:t>인 증강현실</a:t>
            </a:r>
            <a:r>
              <a:rPr lang="en-US" altLang="ko-KR" dirty="0"/>
              <a:t>(AR) </a:t>
            </a:r>
            <a:r>
              <a:rPr lang="ko-KR" altLang="en-US" dirty="0"/>
              <a:t>레이싱 게임</a:t>
            </a:r>
            <a:endParaRPr lang="en-US" altLang="ko-KR" dirty="0"/>
          </a:p>
          <a:p>
            <a:pPr lvl="1"/>
            <a:r>
              <a:rPr lang="en-US" altLang="ko-KR" dirty="0"/>
              <a:t>AR *HMD </a:t>
            </a:r>
            <a:r>
              <a:rPr lang="ko-KR" altLang="en-US" dirty="0"/>
              <a:t>장비 사용</a:t>
            </a:r>
            <a:endParaRPr lang="en-US" altLang="ko-KR" dirty="0"/>
          </a:p>
          <a:p>
            <a:pPr lvl="2"/>
            <a:r>
              <a:rPr lang="en-US" altLang="ko-KR" dirty="0"/>
              <a:t>HoloLens 2</a:t>
            </a:r>
          </a:p>
          <a:p>
            <a:pPr lvl="1"/>
            <a:r>
              <a:rPr lang="ko-KR" altLang="en-US" dirty="0"/>
              <a:t>현실 물체의 위치와 높이 정보를 인식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가상의 트랙 생성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4862B1-F828-465A-87FD-8000CAF1A515}"/>
              </a:ext>
            </a:extLst>
          </p:cNvPr>
          <p:cNvSpPr txBox="1"/>
          <p:nvPr/>
        </p:nvSpPr>
        <p:spPr>
          <a:xfrm>
            <a:off x="0" y="0"/>
            <a:ext cx="2927648" cy="27699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HMD: Head Mounted Display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2369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68501-405A-BC04-B6DD-41854AFEA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구현 및 시연 </a:t>
            </a:r>
            <a:r>
              <a:rPr lang="en-US" altLang="ko-KR" dirty="0"/>
              <a:t>(1/5)</a:t>
            </a:r>
            <a:endParaRPr lang="ko-KR" altLang="en-US" dirty="0"/>
          </a:p>
        </p:txBody>
      </p:sp>
      <p:pic>
        <p:nvPicPr>
          <p:cNvPr id="7" name="250604_CreateSpline_1">
            <a:hlinkClick r:id="" action="ppaction://media"/>
            <a:extLst>
              <a:ext uri="{FF2B5EF4-FFF2-40B4-BE49-F238E27FC236}">
                <a16:creationId xmlns:a16="http://schemas.microsoft.com/office/drawing/2014/main" id="{A5A23841-CE67-D8CE-7ADA-C7D07AE1223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link="rId2">
                  <p14:trim st="3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988649"/>
            <a:ext cx="6192688" cy="3483387"/>
          </a:xfrm>
          <a:prstGeom prst="rect">
            <a:avLst/>
          </a:prstGeom>
        </p:spPr>
      </p:pic>
      <p:pic>
        <p:nvPicPr>
          <p:cNvPr id="8" name="250604_CreateSpline_2">
            <a:hlinkClick r:id="" action="ppaction://media"/>
            <a:extLst>
              <a:ext uri="{FF2B5EF4-FFF2-40B4-BE49-F238E27FC236}">
                <a16:creationId xmlns:a16="http://schemas.microsoft.com/office/drawing/2014/main" id="{2327C99C-BC5E-7A47-EBC1-CC977633258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7"/>
          <a:srcRect t="5513" b="5513"/>
          <a:stretch>
            <a:fillRect/>
          </a:stretch>
        </p:blipFill>
        <p:spPr>
          <a:xfrm>
            <a:off x="5231904" y="1988649"/>
            <a:ext cx="6960096" cy="34833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D0A6E8-F824-B79A-6D68-A24EF2B94CFF}"/>
              </a:ext>
            </a:extLst>
          </p:cNvPr>
          <p:cNvSpPr txBox="1"/>
          <p:nvPr/>
        </p:nvSpPr>
        <p:spPr>
          <a:xfrm>
            <a:off x="1957762" y="5472036"/>
            <a:ext cx="1316386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Player1(Master)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F99A29-8BCB-B12F-7909-5B100685D4EC}"/>
              </a:ext>
            </a:extLst>
          </p:cNvPr>
          <p:cNvSpPr txBox="1"/>
          <p:nvPr/>
        </p:nvSpPr>
        <p:spPr>
          <a:xfrm>
            <a:off x="8445399" y="5472035"/>
            <a:ext cx="72648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Player2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79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46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92AA4-6914-6C02-00AF-F6DA228EEA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324A7-8325-30E9-12E2-11816BC01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구현 및 시연 </a:t>
            </a:r>
            <a:r>
              <a:rPr lang="en-US" altLang="ko-KR" dirty="0"/>
              <a:t>(2/5)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984246-43BC-2B07-3780-A72C1A8F0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동작 과정</a:t>
            </a:r>
            <a:endParaRPr lang="en-US" altLang="ko-KR" dirty="0"/>
          </a:p>
          <a:p>
            <a:pPr lvl="1">
              <a:buSzPct val="100000"/>
            </a:pPr>
            <a:r>
              <a:rPr lang="en-US" altLang="ko-KR" dirty="0"/>
              <a:t>Start </a:t>
            </a:r>
            <a:r>
              <a:rPr lang="ko-KR" altLang="en-US" dirty="0"/>
              <a:t>버튼을 누르면 게임 시작</a:t>
            </a:r>
            <a:endParaRPr lang="en-US" altLang="ko-KR" dirty="0"/>
          </a:p>
          <a:p>
            <a:pPr lvl="2">
              <a:buSzPct val="100000"/>
            </a:pPr>
            <a:r>
              <a:rPr lang="ko-KR" altLang="en-US" dirty="0"/>
              <a:t>게임 시작과 동시에 멀티플레이를 위한 방 생성 및 참여</a:t>
            </a:r>
            <a:endParaRPr lang="en-US" altLang="ko-KR" dirty="0"/>
          </a:p>
          <a:p>
            <a:pPr marL="457188" lvl="1" indent="0">
              <a:buSzPct val="100000"/>
              <a:buNone/>
            </a:pP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09BE912-6B87-4F61-827D-57F3E11E7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750" y="2691397"/>
            <a:ext cx="7089274" cy="404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62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D2FA5A-D306-E1CC-47C7-4913E9FFE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CC16C7-CFE7-AD9B-8047-A29871680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구현 및 시연 </a:t>
            </a:r>
            <a:r>
              <a:rPr lang="en-US" altLang="ko-KR" dirty="0"/>
              <a:t>(3/5)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9A834C-8489-852B-7642-D0D7DB215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동작 과정</a:t>
            </a:r>
            <a:endParaRPr lang="en-US" altLang="ko-KR" dirty="0"/>
          </a:p>
          <a:p>
            <a:pPr lvl="1">
              <a:buSzPct val="100000"/>
            </a:pPr>
            <a:r>
              <a:rPr lang="ko-KR" altLang="en-US" dirty="0"/>
              <a:t>멀티플레이 방에 혼자 있는 경우 다른 플레이어 대기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4395436-D888-4C45-B291-E2D75FFE7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910" y="2307082"/>
            <a:ext cx="7568953" cy="434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32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9798D-AE1A-F7EE-67C1-8827584699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A9C44C-4D56-2B88-33B8-249B5ADD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구현 및 시연 </a:t>
            </a:r>
            <a:r>
              <a:rPr lang="en-US" altLang="ko-KR" dirty="0"/>
              <a:t>(4/5)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7EF621-BB63-EFE7-0E59-23508AE21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ko-KR" altLang="en-US" dirty="0">
                <a:sym typeface="Wingdings" panose="05000000000000000000" pitchFamily="2" charset="2"/>
              </a:rPr>
              <a:t>동작 과정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>
              <a:buSzPct val="100000"/>
            </a:pPr>
            <a:r>
              <a:rPr lang="ko-KR" altLang="en-US" dirty="0">
                <a:sym typeface="Wingdings" panose="05000000000000000000" pitchFamily="2" charset="2"/>
              </a:rPr>
              <a:t>다른 플레이어가 접속한 경우 몇 개의 물체를 선택할 것인지 선택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970AD3-5B2B-5A8D-1707-E34A06D894EA}"/>
              </a:ext>
            </a:extLst>
          </p:cNvPr>
          <p:cNvSpPr txBox="1"/>
          <p:nvPr/>
        </p:nvSpPr>
        <p:spPr>
          <a:xfrm>
            <a:off x="2026795" y="6281311"/>
            <a:ext cx="1362874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Player1(Master)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AC2C77-E051-284B-EE4E-113EE36B7BCB}"/>
              </a:ext>
            </a:extLst>
          </p:cNvPr>
          <p:cNvSpPr txBox="1"/>
          <p:nvPr/>
        </p:nvSpPr>
        <p:spPr>
          <a:xfrm>
            <a:off x="8440987" y="6255417"/>
            <a:ext cx="726481" cy="276999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altLang="ko-KR" sz="1200" b="1" dirty="0">
                <a:latin typeface="Trebuchet MS" panose="020B0603020202020204" pitchFamily="34" charset="0"/>
                <a:ea typeface="맑은 고딕" panose="020B0503020000020004" pitchFamily="50" charset="-127"/>
              </a:rPr>
              <a:t>Player2</a:t>
            </a:r>
            <a:endParaRPr lang="ko-KR" altLang="en-US" sz="1200" b="1" dirty="0">
              <a:latin typeface="Trebuchet MS" panose="020B0603020202020204" pitchFamily="34" charset="0"/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47B402D-5854-43E8-A795-D008E15DB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9785"/>
            <a:ext cx="6672064" cy="389017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3329F85-3517-4802-B8C8-CBD8E72B9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36" y="2510943"/>
            <a:ext cx="6672064" cy="377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44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235ED-123D-E27D-FA9E-682AE1A82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56B35-5199-DEE1-E54B-0CF27E679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 구현 및 시연 </a:t>
            </a:r>
            <a:r>
              <a:rPr lang="en-US" altLang="ko-KR" dirty="0"/>
              <a:t>(5/5)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68909-027B-D3C7-6886-B1E0748DD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00000"/>
            </a:pPr>
            <a:r>
              <a:rPr lang="ko-KR" altLang="en-US" dirty="0"/>
              <a:t>동작 과정</a:t>
            </a:r>
            <a:endParaRPr lang="en-US" altLang="ko-KR" dirty="0"/>
          </a:p>
          <a:p>
            <a:pPr lvl="1">
              <a:buSzPct val="100000"/>
            </a:pPr>
            <a:r>
              <a:rPr lang="ko-KR" altLang="en-US" dirty="0"/>
              <a:t>플레이어가 번갈아 가며 물체를 선택</a:t>
            </a:r>
            <a:endParaRPr lang="en-US" altLang="ko-KR" dirty="0"/>
          </a:p>
          <a:p>
            <a:pPr lvl="2"/>
            <a:r>
              <a:rPr lang="en-US" altLang="ko-KR" dirty="0"/>
              <a:t>Ex) </a:t>
            </a:r>
            <a:r>
              <a:rPr lang="ko-KR" altLang="en-US" dirty="0"/>
              <a:t>첫번째 물체</a:t>
            </a:r>
            <a:r>
              <a:rPr lang="en-US" altLang="ko-KR" dirty="0"/>
              <a:t>: Player1, </a:t>
            </a:r>
            <a:r>
              <a:rPr lang="ko-KR" altLang="en-US" dirty="0"/>
              <a:t>두번째 물체</a:t>
            </a:r>
            <a:r>
              <a:rPr lang="en-US" altLang="ko-KR" dirty="0"/>
              <a:t>: Player2, </a:t>
            </a:r>
            <a:r>
              <a:rPr lang="ko-KR" altLang="en-US" dirty="0"/>
              <a:t>세번째 물체</a:t>
            </a:r>
            <a:r>
              <a:rPr lang="en-US" altLang="ko-KR" dirty="0"/>
              <a:t>: Player1</a:t>
            </a:r>
          </a:p>
          <a:p>
            <a:pPr lvl="1">
              <a:buSzPct val="100000"/>
            </a:pPr>
            <a:r>
              <a:rPr lang="en-US" altLang="ko-KR" dirty="0"/>
              <a:t>3</a:t>
            </a:r>
            <a:r>
              <a:rPr lang="ko-KR" altLang="en-US" dirty="0"/>
              <a:t>번에서 선택한 물체 개수만큼 선택한 경우 레이싱 트랙 생성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A839CE-9C16-4C35-BF11-0352DAA7C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11" y="3042416"/>
            <a:ext cx="6624736" cy="38150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320A04-2BFD-4EED-BACE-269E62CCC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0995" y="3068473"/>
            <a:ext cx="6624736" cy="378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681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BBC02-C68E-4699-DF34-F114FDC0D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2561D4-DFDA-3288-2B46-F1135B3BD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구현한 주요 기능</a:t>
            </a:r>
            <a:endParaRPr lang="en-US" altLang="ko-KR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D57E51-23F2-A146-5818-7694B6AA3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선택한 물체 위치에 맞게 동적 레이싱 트랙 생성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앵커 공유를 통해 다른 플레이어끼리 같은 물체를 바라볼 수 있도록 설정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Photon</a:t>
            </a:r>
            <a:r>
              <a:rPr lang="ko-KR" altLang="en-US" dirty="0"/>
              <a:t>을 이용한 멀티플레이 환경 설정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레이싱 카 생성 및 이벤트</a:t>
            </a:r>
            <a:endParaRPr lang="en-US" altLang="ko-KR" dirty="0"/>
          </a:p>
          <a:p>
            <a:pPr lvl="1"/>
            <a:r>
              <a:rPr lang="ko-KR" altLang="en-US" dirty="0"/>
              <a:t>레이싱 카 조작</a:t>
            </a:r>
            <a:endParaRPr lang="en-US" altLang="ko-KR" dirty="0"/>
          </a:p>
          <a:p>
            <a:pPr lvl="1"/>
            <a:r>
              <a:rPr lang="ko-KR" altLang="en-US" dirty="0"/>
              <a:t>레이싱 트랙에서의 이벤트</a:t>
            </a:r>
            <a:r>
              <a:rPr lang="en-US" altLang="ko-KR" dirty="0"/>
              <a:t> (ex. </a:t>
            </a:r>
            <a:r>
              <a:rPr lang="ko-KR" altLang="en-US" dirty="0"/>
              <a:t>트랙에서 떨어질 시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 err="1"/>
              <a:t>스폰</a:t>
            </a:r>
            <a:r>
              <a:rPr lang="ko-KR" altLang="en-US" dirty="0"/>
              <a:t> 지점 설정</a:t>
            </a:r>
            <a:endParaRPr lang="en-US" altLang="ko-KR" dirty="0"/>
          </a:p>
          <a:p>
            <a:pPr lvl="2"/>
            <a:r>
              <a:rPr lang="ko-KR" altLang="en-US" dirty="0"/>
              <a:t>구현 완료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sym typeface="Wingdings" panose="05000000000000000000" pitchFamily="2" charset="2"/>
              </a:rPr>
              <a:t>홀로렌즈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2</a:t>
            </a:r>
            <a:r>
              <a:rPr lang="ko-KR" altLang="en-US" dirty="0">
                <a:sym typeface="Wingdings" panose="05000000000000000000" pitchFamily="2" charset="2"/>
              </a:rPr>
              <a:t> 적용 예정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8869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  <a:scene3d>
          <a:camera prst="orthographicFront"/>
          <a:lightRig rig="threePt" dir="t"/>
        </a:scene3d>
        <a:sp3d>
          <a:bevelT/>
        </a:sp3d>
      </a:spPr>
      <a:bodyPr rtlCol="0" anchor="ctr"/>
      <a:lstStyle>
        <a:defPPr algn="ctr">
          <a:defRPr dirty="0" smtClean="0"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 anchorCtr="0">
        <a:spAutoFit/>
      </a:bodyPr>
      <a:lstStyle>
        <a:defPPr algn="ctr">
          <a:defRPr sz="1200" b="1" dirty="0" smtClean="0">
            <a:latin typeface="Trebuchet MS" panose="020B0603020202020204" pitchFamily="34" charset="0"/>
            <a:ea typeface="맑은 고딕" panose="020B050302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6982</TotalTime>
  <Pages>19</Pages>
  <Words>469</Words>
  <Characters>0</Characters>
  <Application>Microsoft Office PowerPoint</Application>
  <DocSecurity>0</DocSecurity>
  <PresentationFormat>와이드스크린</PresentationFormat>
  <Lines>0</Lines>
  <Paragraphs>100</Paragraphs>
  <Slides>15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Verdana</vt:lpstr>
      <vt:lpstr>Trebuchet MS</vt:lpstr>
      <vt:lpstr>Tahoma</vt:lpstr>
      <vt:lpstr>맑은 고딕</vt:lpstr>
      <vt:lpstr>Arial</vt:lpstr>
      <vt:lpstr>굴림</vt:lpstr>
      <vt:lpstr>Wingdings</vt:lpstr>
      <vt:lpstr>Office 테마</vt:lpstr>
      <vt:lpstr>AR SlopeRace</vt:lpstr>
      <vt:lpstr>목차</vt:lpstr>
      <vt:lpstr>최종 구현 목표</vt:lpstr>
      <vt:lpstr>기능 구현 및 시연 (1/5)</vt:lpstr>
      <vt:lpstr>기능 구현 및 시연 (2/5)</vt:lpstr>
      <vt:lpstr>기능 구현 및 시연 (3/5)</vt:lpstr>
      <vt:lpstr>기능 구현 및 시연 (4/5)</vt:lpstr>
      <vt:lpstr>기능 구현 및 시연 (5/5)</vt:lpstr>
      <vt:lpstr>구현한 주요 기능</vt:lpstr>
      <vt:lpstr>영상에서 확인된 문제점</vt:lpstr>
      <vt:lpstr>문제 해결 및 개선 과정</vt:lpstr>
      <vt:lpstr>진척사항</vt:lpstr>
      <vt:lpstr>향후 발전 방향</vt:lpstr>
      <vt:lpstr>마일스톤</vt:lpstr>
      <vt:lpstr>PowerPoint 프레젠테이션</vt:lpstr>
    </vt:vector>
  </TitlesOfParts>
  <Company>KUCG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Neary Kam</dc:creator>
  <cp:lastModifiedBy>JinYong Jeong</cp:lastModifiedBy>
  <cp:revision>1548</cp:revision>
  <cp:lastPrinted>2023-06-21T06:35:47Z</cp:lastPrinted>
  <dcterms:modified xsi:type="dcterms:W3CDTF">2025-06-10T07:45:03Z</dcterms:modified>
</cp:coreProperties>
</file>

<file path=docProps/thumbnail.jpeg>
</file>